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33316-258F-4B4C-B8FA-12972EE4820D}"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377360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33316-258F-4B4C-B8FA-12972EE4820D}"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154476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33316-258F-4B4C-B8FA-12972EE4820D}"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397220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33316-258F-4B4C-B8FA-12972EE4820D}"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387802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33316-258F-4B4C-B8FA-12972EE4820D}"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569155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B33316-258F-4B4C-B8FA-12972EE4820D}"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381175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B33316-258F-4B4C-B8FA-12972EE4820D}" type="datetimeFigureOut">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96312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B33316-258F-4B4C-B8FA-12972EE4820D}"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150548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33316-258F-4B4C-B8FA-12972EE4820D}" type="datetimeFigureOut">
              <a:rPr lang="en-US" smtClean="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381998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33316-258F-4B4C-B8FA-12972EE4820D}"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377823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33316-258F-4B4C-B8FA-12972EE4820D}"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52537-30AC-4207-8C5B-431818A5629E}" type="slidenum">
              <a:rPr lang="en-US" smtClean="0"/>
              <a:t>‹#›</a:t>
            </a:fld>
            <a:endParaRPr lang="en-US"/>
          </a:p>
        </p:txBody>
      </p:sp>
    </p:spTree>
    <p:extLst>
      <p:ext uri="{BB962C8B-B14F-4D97-AF65-F5344CB8AC3E}">
        <p14:creationId xmlns:p14="http://schemas.microsoft.com/office/powerpoint/2010/main" val="82280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33316-258F-4B4C-B8FA-12972EE4820D}" type="datetimeFigureOut">
              <a:rPr lang="en-US" smtClean="0"/>
              <a:t>5/26/2022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52537-30AC-4207-8C5B-431818A5629E}" type="slidenum">
              <a:rPr lang="en-US" smtClean="0"/>
              <a:t>‹#›</a:t>
            </a:fld>
            <a:endParaRPr lang="en-US"/>
          </a:p>
        </p:txBody>
      </p:sp>
    </p:spTree>
    <p:extLst>
      <p:ext uri="{BB962C8B-B14F-4D97-AF65-F5344CB8AC3E}">
        <p14:creationId xmlns:p14="http://schemas.microsoft.com/office/powerpoint/2010/main" val="3406498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
            <a:ext cx="7848600" cy="2286000"/>
          </a:xfrm>
        </p:spPr>
        <p:txBody>
          <a:bodyPr>
            <a:noAutofit/>
          </a:bodyPr>
          <a:lstStyle/>
          <a:p>
            <a:pPr algn="just" rtl="1"/>
            <a:r>
              <a:rPr lang="ar-IQ" sz="2400" b="1" dirty="0" smtClean="0"/>
              <a:t>الموقع:</a:t>
            </a:r>
            <a:r>
              <a:rPr lang="ar-IQ" sz="2400" dirty="0" smtClean="0"/>
              <a:t> </a:t>
            </a:r>
          </a:p>
          <a:p>
            <a:pPr algn="just" rtl="1"/>
            <a:r>
              <a:rPr lang="ar-IQ" sz="2400" dirty="0" smtClean="0"/>
              <a:t>يعتبر اختيار موقع المزرعة هوالاساس الذى يعتمد عليه بناء المزرعة ولذا معرفة الشروط المناسبة لاقامة المزرعة السمكية هو بداية الطريق السليم للحصول على عائد اقتصادي مجزى يساعد على الاستمرار في إلانتاج مع مراعاة المواصفات والشروط التي تؤدي لنجاح المشروع وتقليل التكاليف اللازمة لمعالجة الاخطاء التي قد تتبين مستقبلا. وعند اختيار موقع المزرعة يراعي الاتي:</a:t>
            </a:r>
          </a:p>
          <a:p>
            <a:pPr algn="just" rtl="1"/>
            <a:r>
              <a:rPr lang="ar-IQ" sz="2400" dirty="0" smtClean="0"/>
              <a:t> 1.أن تكون قريبة من مصدر المياه.</a:t>
            </a:r>
          </a:p>
          <a:p>
            <a:pPr algn="just" rtl="1"/>
            <a:r>
              <a:rPr lang="ar-IQ" sz="2400" dirty="0" smtClean="0"/>
              <a:t> 2.أن لايتسرب الماء من خلالها في حال استخدام الاحواض الترابية.</a:t>
            </a:r>
          </a:p>
          <a:p>
            <a:pPr algn="just" rtl="1"/>
            <a:r>
              <a:rPr lang="ar-IQ" sz="2400" dirty="0" smtClean="0"/>
              <a:t> 3.أن تكون بعيدة عن المخلفات الزراعية البشرية</a:t>
            </a:r>
          </a:p>
          <a:p>
            <a:pPr algn="just" rtl="1"/>
            <a:r>
              <a:rPr lang="ar-IQ" sz="2400" dirty="0" smtClean="0"/>
              <a:t> 4.أن يكون الوصول إليها سهل. </a:t>
            </a:r>
          </a:p>
          <a:p>
            <a:pPr algn="just" rtl="1"/>
            <a:r>
              <a:rPr lang="ar-IQ" sz="2400" b="1" dirty="0" smtClean="0"/>
              <a:t>الشروط الواجب توافرها </a:t>
            </a:r>
            <a:r>
              <a:rPr lang="ar-IQ" sz="2400" b="1" dirty="0" smtClean="0"/>
              <a:t>لانشاء </a:t>
            </a:r>
            <a:r>
              <a:rPr lang="ar-IQ" sz="2400" b="1" dirty="0" smtClean="0"/>
              <a:t>مزرعة سمكية :</a:t>
            </a:r>
          </a:p>
          <a:p>
            <a:pPr algn="just" rtl="1"/>
            <a:r>
              <a:rPr lang="ar-IQ" sz="2400" dirty="0" smtClean="0"/>
              <a:t> اذا ومن خلال ما سبق يتبين لنا ان انشاء المزارع السمكية قائم على توفر:</a:t>
            </a:r>
          </a:p>
          <a:p>
            <a:pPr algn="just" rtl="1"/>
            <a:r>
              <a:rPr lang="ar-IQ" sz="2400" dirty="0" smtClean="0"/>
              <a:t> 1.مصدر للمياه الخالية من التلوث، ويمكن استخدام مياه الابارأو العيون، كما يمكن استخدام مياه الترع والامطار.</a:t>
            </a:r>
          </a:p>
          <a:p>
            <a:pPr algn="just" rtl="1"/>
            <a:r>
              <a:rPr lang="ar-IQ" sz="2400" dirty="0" smtClean="0"/>
              <a:t> </a:t>
            </a:r>
            <a:endParaRPr lang="en-US" sz="2400" dirty="0"/>
          </a:p>
        </p:txBody>
      </p:sp>
    </p:spTree>
    <p:extLst>
      <p:ext uri="{BB962C8B-B14F-4D97-AF65-F5344CB8AC3E}">
        <p14:creationId xmlns:p14="http://schemas.microsoft.com/office/powerpoint/2010/main" val="414315048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Low" rtl="1"/>
            <a:r>
              <a:rPr lang="ar-IQ" b="1" smtClean="0"/>
              <a:t>4 - بوابة </a:t>
            </a:r>
            <a:r>
              <a:rPr lang="ar-IQ" b="1" dirty="0" smtClean="0"/>
              <a:t>الصرف: </a:t>
            </a:r>
            <a:br>
              <a:rPr lang="ar-IQ" b="1" dirty="0" smtClean="0"/>
            </a:br>
            <a:r>
              <a:rPr lang="ar-IQ" dirty="0" smtClean="0"/>
              <a:t>ومن المهم بمكان عند انشاء بوابة الصرف ان نضع في الاعتبار صرف مياه الحوض في أقل وقت ممكن ولذلك ينبغي ان يتناسب قطر انبوب الصرف مع حجم الحوض ولها نفس شروط بوابة الري بالطبع.</a:t>
            </a:r>
            <a:endParaRPr lang="en-US" dirty="0"/>
          </a:p>
        </p:txBody>
      </p:sp>
    </p:spTree>
    <p:extLst>
      <p:ext uri="{BB962C8B-B14F-4D97-AF65-F5344CB8AC3E}">
        <p14:creationId xmlns:p14="http://schemas.microsoft.com/office/powerpoint/2010/main" val="124692927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lgn="justLow" rtl="1">
              <a:spcBef>
                <a:spcPct val="20000"/>
              </a:spcBef>
            </a:pPr>
            <a:r>
              <a:rPr lang="ar-IQ" sz="2400" dirty="0">
                <a:solidFill>
                  <a:prstClr val="black">
                    <a:tint val="75000"/>
                  </a:prstClr>
                </a:solidFill>
                <a:ea typeface="+mn-ea"/>
                <a:cs typeface="Arial"/>
              </a:rPr>
              <a:t>ويمكن تقدير كمية المياه التي تحتاج إليها المزرعة من المعادلة التالية: </a:t>
            </a:r>
            <a:br>
              <a:rPr lang="ar-IQ" sz="2400" dirty="0">
                <a:solidFill>
                  <a:prstClr val="black">
                    <a:tint val="75000"/>
                  </a:prstClr>
                </a:solidFill>
                <a:ea typeface="+mn-ea"/>
                <a:cs typeface="Arial"/>
              </a:rPr>
            </a:br>
            <a:r>
              <a:rPr lang="ar-IQ" sz="2400" dirty="0">
                <a:solidFill>
                  <a:prstClr val="black">
                    <a:tint val="75000"/>
                  </a:prstClr>
                </a:solidFill>
                <a:ea typeface="+mn-ea"/>
                <a:cs typeface="Arial"/>
              </a:rPr>
              <a:t>مساحة األحوض × عمق المياه باألحواض ( + ) نسبة الفقد اليومي × مدة التربية </a:t>
            </a:r>
            <a:br>
              <a:rPr lang="ar-IQ" sz="2400" dirty="0">
                <a:solidFill>
                  <a:prstClr val="black">
                    <a:tint val="75000"/>
                  </a:prstClr>
                </a:solidFill>
                <a:ea typeface="+mn-ea"/>
                <a:cs typeface="Arial"/>
              </a:rPr>
            </a:br>
            <a:r>
              <a:rPr lang="ar-IQ" sz="2400" dirty="0" smtClean="0">
                <a:solidFill>
                  <a:prstClr val="black">
                    <a:tint val="75000"/>
                  </a:prstClr>
                </a:solidFill>
                <a:ea typeface="+mn-ea"/>
                <a:cs typeface="Arial"/>
              </a:rPr>
              <a:t>2- الموقع </a:t>
            </a:r>
            <a:r>
              <a:rPr lang="ar-IQ" sz="2400" dirty="0">
                <a:solidFill>
                  <a:prstClr val="black">
                    <a:tint val="75000"/>
                  </a:prstClr>
                </a:solidFill>
                <a:ea typeface="+mn-ea"/>
                <a:cs typeface="Arial"/>
              </a:rPr>
              <a:t>المناسب للمزرعة، حيث يراعى اختيار موقع قريب من مصادر المياه. ركائز عملية االستزراع السمكي أشكال استزراع األسماك أوال: المزارع السمكية هي عبارة عن أحواض توضع فيها الزريعة السمكية داخل المياه المناسبة لمعيشتها، وقد تكون خراسانية أو ترابية القاع، وتسمح </a:t>
            </a:r>
            <a:r>
              <a:rPr lang="ar-IQ" sz="2400" dirty="0" smtClean="0">
                <a:solidFill>
                  <a:prstClr val="black">
                    <a:tint val="75000"/>
                  </a:prstClr>
                </a:solidFill>
                <a:ea typeface="+mn-ea"/>
                <a:cs typeface="Arial"/>
              </a:rPr>
              <a:t>الاحواض </a:t>
            </a:r>
            <a:r>
              <a:rPr lang="ar-IQ" sz="2400" dirty="0">
                <a:solidFill>
                  <a:prstClr val="black">
                    <a:tint val="75000"/>
                  </a:prstClr>
                </a:solidFill>
                <a:ea typeface="+mn-ea"/>
                <a:cs typeface="Arial"/>
              </a:rPr>
              <a:t>بالتحكم في دخول وامدادها </a:t>
            </a:r>
            <a:r>
              <a:rPr lang="ar-IQ" sz="2400" dirty="0" smtClean="0">
                <a:solidFill>
                  <a:prstClr val="black">
                    <a:tint val="75000"/>
                  </a:prstClr>
                </a:solidFill>
                <a:ea typeface="+mn-ea"/>
                <a:cs typeface="Arial"/>
              </a:rPr>
              <a:t>خلال </a:t>
            </a:r>
            <a:r>
              <a:rPr lang="ar-IQ" sz="2400" dirty="0">
                <a:solidFill>
                  <a:prstClr val="black">
                    <a:tint val="75000"/>
                  </a:prstClr>
                </a:solidFill>
                <a:ea typeface="+mn-ea"/>
                <a:cs typeface="Arial"/>
              </a:rPr>
              <a:t>مراحل التربية والنمو بالتغذية والرعاية </a:t>
            </a:r>
            <a:r>
              <a:rPr lang="ar-IQ" sz="2400" dirty="0" smtClean="0">
                <a:solidFill>
                  <a:prstClr val="black">
                    <a:tint val="75000"/>
                  </a:prstClr>
                </a:solidFill>
                <a:ea typeface="+mn-ea"/>
                <a:cs typeface="Arial"/>
              </a:rPr>
              <a:t>المناسبة.</a:t>
            </a:r>
            <a:endParaRPr lang="en-US" sz="2400" dirty="0"/>
          </a:p>
        </p:txBody>
      </p:sp>
    </p:spTree>
    <p:extLst>
      <p:ext uri="{BB962C8B-B14F-4D97-AF65-F5344CB8AC3E}">
        <p14:creationId xmlns:p14="http://schemas.microsoft.com/office/powerpoint/2010/main" val="3005984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Low" rtl="1"/>
            <a:r>
              <a:rPr lang="ar-IQ" sz="3200" b="1" dirty="0" smtClean="0"/>
              <a:t>حجم الاحواض</a:t>
            </a:r>
            <a:r>
              <a:rPr lang="ar-IQ" sz="3200" dirty="0" smtClean="0"/>
              <a:t>:</a:t>
            </a:r>
            <a:br>
              <a:rPr lang="ar-IQ" sz="3200" dirty="0" smtClean="0"/>
            </a:br>
            <a:r>
              <a:rPr lang="ar-IQ" sz="3200" dirty="0" smtClean="0"/>
              <a:t> يتوقف حجم الحوض في المزرعة السمكية على طبوغرافية الارض ومصدر المياه و طبيعة الانتاج ورأس المال المستثمر في المشروع، فأحواض حضانة الاسماك تكون صغيرة الحجم لان الاسماك </a:t>
            </a:r>
            <a:r>
              <a:rPr lang="ar-IQ" sz="3200" dirty="0" smtClean="0"/>
              <a:t>المرباةلا تحتاج </a:t>
            </a:r>
            <a:r>
              <a:rPr lang="ar-IQ" sz="3200" dirty="0" smtClean="0"/>
              <a:t>الى حيز كبير، كما أن أحواض التسمين تكون أكبر الاحواض بالمزرعة</a:t>
            </a:r>
            <a:endParaRPr lang="en-US" sz="3200" dirty="0"/>
          </a:p>
        </p:txBody>
      </p:sp>
    </p:spTree>
    <p:extLst>
      <p:ext uri="{BB962C8B-B14F-4D97-AF65-F5344CB8AC3E}">
        <p14:creationId xmlns:p14="http://schemas.microsoft.com/office/powerpoint/2010/main" val="5762555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noAutofit/>
          </a:bodyPr>
          <a:lstStyle/>
          <a:p>
            <a:pPr algn="justLow" rtl="1"/>
            <a:r>
              <a:rPr lang="ar-IQ" sz="2400" dirty="0" smtClean="0">
                <a:solidFill>
                  <a:prstClr val="black"/>
                </a:solidFill>
              </a:rPr>
              <a:t>حيث </a:t>
            </a:r>
            <a:r>
              <a:rPr lang="ar-IQ" sz="2400" dirty="0">
                <a:solidFill>
                  <a:prstClr val="black"/>
                </a:solidFill>
              </a:rPr>
              <a:t>أن عدد </a:t>
            </a:r>
            <a:r>
              <a:rPr lang="ar-IQ" sz="2400" dirty="0" smtClean="0">
                <a:solidFill>
                  <a:prstClr val="black"/>
                </a:solidFill>
              </a:rPr>
              <a:t>الاسماك </a:t>
            </a:r>
            <a:r>
              <a:rPr lang="ar-IQ" sz="2400" dirty="0">
                <a:solidFill>
                  <a:prstClr val="black"/>
                </a:solidFill>
              </a:rPr>
              <a:t>بها كبير وحجمها كبير وتحتاج الى مساحة كافية لنموها وامدادها </a:t>
            </a:r>
            <a:r>
              <a:rPr lang="ar-IQ" sz="2400" dirty="0" smtClean="0">
                <a:solidFill>
                  <a:prstClr val="black"/>
                </a:solidFill>
              </a:rPr>
              <a:t>بالاوكسجين</a:t>
            </a:r>
            <a:r>
              <a:rPr lang="ar-IQ" sz="2400" dirty="0">
                <a:solidFill>
                  <a:prstClr val="black"/>
                </a:solidFill>
              </a:rPr>
              <a:t>. وعموما فان هناك مميزات لكل من </a:t>
            </a:r>
            <a:r>
              <a:rPr lang="ar-IQ" sz="2400" dirty="0" smtClean="0">
                <a:solidFill>
                  <a:prstClr val="black"/>
                </a:solidFill>
              </a:rPr>
              <a:t>الاحواض </a:t>
            </a:r>
            <a:r>
              <a:rPr lang="ar-IQ" sz="2400" dirty="0">
                <a:solidFill>
                  <a:prstClr val="black"/>
                </a:solidFill>
              </a:rPr>
              <a:t>الصغيرة وكذلك </a:t>
            </a:r>
            <a:r>
              <a:rPr lang="ar-IQ" sz="2400" dirty="0" smtClean="0">
                <a:solidFill>
                  <a:prstClr val="black"/>
                </a:solidFill>
              </a:rPr>
              <a:t>لالاحواض </a:t>
            </a:r>
            <a:r>
              <a:rPr lang="ar-IQ" sz="2400" dirty="0">
                <a:solidFill>
                  <a:prstClr val="black"/>
                </a:solidFill>
              </a:rPr>
              <a:t>الكبيرة. </a:t>
            </a:r>
            <a:r>
              <a:rPr lang="ar-IQ" sz="2400" dirty="0" smtClean="0">
                <a:solidFill>
                  <a:prstClr val="black"/>
                </a:solidFill>
              </a:rPr>
              <a:t/>
            </a:r>
            <a:br>
              <a:rPr lang="ar-IQ" sz="2400" dirty="0" smtClean="0">
                <a:solidFill>
                  <a:prstClr val="black"/>
                </a:solidFill>
              </a:rPr>
            </a:br>
            <a:r>
              <a:rPr lang="ar-IQ" sz="2400" dirty="0" smtClean="0">
                <a:solidFill>
                  <a:prstClr val="black"/>
                </a:solidFill>
              </a:rPr>
              <a:t> </a:t>
            </a:r>
            <a:r>
              <a:rPr lang="ar-IQ" sz="2400" b="1" dirty="0">
                <a:solidFill>
                  <a:prstClr val="black"/>
                </a:solidFill>
              </a:rPr>
              <a:t>مميزات األحواض الصغيرة</a:t>
            </a:r>
            <a:r>
              <a:rPr lang="ar-IQ" sz="2400" dirty="0">
                <a:solidFill>
                  <a:prstClr val="black"/>
                </a:solidFill>
              </a:rPr>
              <a:t>: </a:t>
            </a:r>
            <a:r>
              <a:rPr lang="ar-IQ" sz="2400" dirty="0" smtClean="0">
                <a:solidFill>
                  <a:prstClr val="black"/>
                </a:solidFill>
              </a:rPr>
              <a:t/>
            </a:r>
            <a:br>
              <a:rPr lang="ar-IQ" sz="2400" dirty="0" smtClean="0">
                <a:solidFill>
                  <a:prstClr val="black"/>
                </a:solidFill>
              </a:rPr>
            </a:br>
            <a:r>
              <a:rPr lang="ar-IQ" sz="2400" dirty="0" smtClean="0">
                <a:solidFill>
                  <a:prstClr val="black"/>
                </a:solidFill>
              </a:rPr>
              <a:t>1 - سهولة </a:t>
            </a:r>
            <a:r>
              <a:rPr lang="ar-IQ" sz="2400" dirty="0">
                <a:solidFill>
                  <a:prstClr val="black"/>
                </a:solidFill>
              </a:rPr>
              <a:t>التشييد والصيانة</a:t>
            </a:r>
            <a:r>
              <a:rPr lang="ar-IQ" sz="2400" dirty="0" smtClean="0">
                <a:solidFill>
                  <a:prstClr val="black"/>
                </a:solidFill>
              </a:rPr>
              <a:t>.</a:t>
            </a:r>
            <a:br>
              <a:rPr lang="ar-IQ" sz="2400" dirty="0" smtClean="0">
                <a:solidFill>
                  <a:prstClr val="black"/>
                </a:solidFill>
              </a:rPr>
            </a:br>
            <a:r>
              <a:rPr lang="ar-IQ" sz="2400" dirty="0" smtClean="0">
                <a:solidFill>
                  <a:prstClr val="black"/>
                </a:solidFill>
              </a:rPr>
              <a:t> 2 - سهولة </a:t>
            </a:r>
            <a:r>
              <a:rPr lang="ar-IQ" sz="2400" dirty="0">
                <a:solidFill>
                  <a:prstClr val="black"/>
                </a:solidFill>
              </a:rPr>
              <a:t>ادارتها خاصة عند معاملة </a:t>
            </a:r>
            <a:r>
              <a:rPr lang="ar-IQ" sz="2400" dirty="0" smtClean="0">
                <a:solidFill>
                  <a:prstClr val="black"/>
                </a:solidFill>
              </a:rPr>
              <a:t>الاسماك </a:t>
            </a:r>
            <a:r>
              <a:rPr lang="ar-IQ" sz="2400" dirty="0">
                <a:solidFill>
                  <a:prstClr val="black"/>
                </a:solidFill>
              </a:rPr>
              <a:t>في حالة </a:t>
            </a:r>
            <a:r>
              <a:rPr lang="ar-IQ" sz="2400" dirty="0" smtClean="0">
                <a:solidFill>
                  <a:prstClr val="black"/>
                </a:solidFill>
              </a:rPr>
              <a:t>الامراض.</a:t>
            </a:r>
            <a:br>
              <a:rPr lang="ar-IQ" sz="2400" dirty="0" smtClean="0">
                <a:solidFill>
                  <a:prstClr val="black"/>
                </a:solidFill>
              </a:rPr>
            </a:br>
            <a:r>
              <a:rPr lang="ar-IQ" sz="2400" dirty="0" smtClean="0">
                <a:solidFill>
                  <a:prstClr val="black"/>
                </a:solidFill>
              </a:rPr>
              <a:t> </a:t>
            </a:r>
            <a:r>
              <a:rPr lang="ar-IQ" sz="2400" dirty="0">
                <a:solidFill>
                  <a:prstClr val="black"/>
                </a:solidFill>
              </a:rPr>
              <a:t>3 </a:t>
            </a:r>
            <a:r>
              <a:rPr lang="ar-IQ" sz="2400" dirty="0" smtClean="0">
                <a:solidFill>
                  <a:prstClr val="black"/>
                </a:solidFill>
              </a:rPr>
              <a:t>- سهولة </a:t>
            </a:r>
            <a:r>
              <a:rPr lang="ar-IQ" sz="2400" dirty="0">
                <a:solidFill>
                  <a:prstClr val="black"/>
                </a:solidFill>
              </a:rPr>
              <a:t>التغذية</a:t>
            </a:r>
            <a:r>
              <a:rPr lang="ar-IQ" sz="2400" dirty="0" smtClean="0">
                <a:solidFill>
                  <a:prstClr val="black"/>
                </a:solidFill>
              </a:rPr>
              <a:t>.</a:t>
            </a:r>
            <a:br>
              <a:rPr lang="ar-IQ" sz="2400" dirty="0" smtClean="0">
                <a:solidFill>
                  <a:prstClr val="black"/>
                </a:solidFill>
              </a:rPr>
            </a:br>
            <a:r>
              <a:rPr lang="ar-IQ" sz="2400" dirty="0" smtClean="0">
                <a:solidFill>
                  <a:prstClr val="black"/>
                </a:solidFill>
              </a:rPr>
              <a:t> </a:t>
            </a:r>
            <a:r>
              <a:rPr lang="ar-IQ" sz="2400" dirty="0">
                <a:solidFill>
                  <a:prstClr val="black"/>
                </a:solidFill>
              </a:rPr>
              <a:t>4 </a:t>
            </a:r>
            <a:r>
              <a:rPr lang="ar-IQ" sz="2400" dirty="0" smtClean="0">
                <a:solidFill>
                  <a:prstClr val="black"/>
                </a:solidFill>
              </a:rPr>
              <a:t>- سهولة </a:t>
            </a:r>
            <a:r>
              <a:rPr lang="ar-IQ" sz="2400" dirty="0">
                <a:solidFill>
                  <a:prstClr val="black"/>
                </a:solidFill>
              </a:rPr>
              <a:t>وسرعة صرفها</a:t>
            </a:r>
            <a:r>
              <a:rPr lang="ar-IQ" sz="2400" dirty="0" smtClean="0">
                <a:solidFill>
                  <a:prstClr val="black"/>
                </a:solidFill>
              </a:rPr>
              <a:t>.</a:t>
            </a:r>
            <a:br>
              <a:rPr lang="ar-IQ" sz="2400" dirty="0" smtClean="0">
                <a:solidFill>
                  <a:prstClr val="black"/>
                </a:solidFill>
              </a:rPr>
            </a:br>
            <a:r>
              <a:rPr lang="ar-IQ" sz="2400" dirty="0" smtClean="0">
                <a:solidFill>
                  <a:prstClr val="black"/>
                </a:solidFill>
              </a:rPr>
              <a:t> </a:t>
            </a:r>
            <a:r>
              <a:rPr lang="ar-IQ" sz="2400" dirty="0">
                <a:solidFill>
                  <a:prstClr val="black"/>
                </a:solidFill>
              </a:rPr>
              <a:t>5 </a:t>
            </a:r>
            <a:r>
              <a:rPr lang="ar-IQ" sz="2400" dirty="0" smtClean="0">
                <a:solidFill>
                  <a:prstClr val="black"/>
                </a:solidFill>
              </a:rPr>
              <a:t>- عمليات </a:t>
            </a:r>
            <a:r>
              <a:rPr lang="ar-IQ" sz="2400" dirty="0">
                <a:solidFill>
                  <a:prstClr val="black"/>
                </a:solidFill>
              </a:rPr>
              <a:t>جمع المحصول تكون </a:t>
            </a:r>
            <a:r>
              <a:rPr lang="ar-IQ" sz="2400" dirty="0" smtClean="0">
                <a:solidFill>
                  <a:prstClr val="black"/>
                </a:solidFill>
              </a:rPr>
              <a:t>سهلة.</a:t>
            </a:r>
            <a:endParaRPr lang="en-US" sz="2400" dirty="0"/>
          </a:p>
        </p:txBody>
      </p:sp>
    </p:spTree>
    <p:extLst>
      <p:ext uri="{BB962C8B-B14F-4D97-AF65-F5344CB8AC3E}">
        <p14:creationId xmlns:p14="http://schemas.microsoft.com/office/powerpoint/2010/main" val="1392346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Low" rtl="1"/>
            <a:r>
              <a:rPr lang="ar-IQ" b="1" dirty="0" smtClean="0"/>
              <a:t>مميزات الاحواض الكبيرة </a:t>
            </a:r>
            <a:r>
              <a:rPr lang="ar-IQ" dirty="0" smtClean="0"/>
              <a:t>:</a:t>
            </a:r>
            <a:br>
              <a:rPr lang="ar-IQ" dirty="0" smtClean="0"/>
            </a:br>
            <a:r>
              <a:rPr lang="ar-IQ" dirty="0" smtClean="0"/>
              <a:t>1 - تكاليف الانشاء قليلة بالنسبة لوحدة المساحة. 2 - تهوية الاحواض عالية. </a:t>
            </a:r>
            <a:br>
              <a:rPr lang="ar-IQ" dirty="0" smtClean="0"/>
            </a:br>
            <a:r>
              <a:rPr lang="ar-IQ" dirty="0" smtClean="0"/>
              <a:t>ومن عيوبها:</a:t>
            </a:r>
            <a:br>
              <a:rPr lang="ar-IQ" dirty="0" smtClean="0"/>
            </a:br>
            <a:r>
              <a:rPr lang="ar-IQ" dirty="0" smtClean="0"/>
              <a:t> 1 - صعوبة ادارتها.</a:t>
            </a:r>
            <a:br>
              <a:rPr lang="ar-IQ" dirty="0" smtClean="0"/>
            </a:br>
            <a:r>
              <a:rPr lang="ar-IQ" dirty="0" smtClean="0"/>
              <a:t> 2 - صعوبة صرف الماء بها بسرعة.</a:t>
            </a:r>
            <a:br>
              <a:rPr lang="ar-IQ" dirty="0" smtClean="0"/>
            </a:br>
            <a:r>
              <a:rPr lang="ar-IQ" dirty="0" smtClean="0"/>
              <a:t> 3 - صعوبة جمع المحصول. </a:t>
            </a:r>
            <a:br>
              <a:rPr lang="ar-IQ" dirty="0" smtClean="0"/>
            </a:br>
            <a:r>
              <a:rPr lang="ar-IQ" dirty="0" smtClean="0"/>
              <a:t> 4 - واجماال فان مميزات كل منها عيوب للاخرى.</a:t>
            </a:r>
            <a:endParaRPr lang="en-US" dirty="0"/>
          </a:p>
        </p:txBody>
      </p:sp>
    </p:spTree>
    <p:extLst>
      <p:ext uri="{BB962C8B-B14F-4D97-AF65-F5344CB8AC3E}">
        <p14:creationId xmlns:p14="http://schemas.microsoft.com/office/powerpoint/2010/main" val="1130026360"/>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Low" rtl="1"/>
            <a:r>
              <a:rPr lang="ar-IQ" b="1" dirty="0" smtClean="0"/>
              <a:t>مكونات الحوض:</a:t>
            </a:r>
            <a:br>
              <a:rPr lang="ar-IQ" b="1" dirty="0" smtClean="0"/>
            </a:br>
            <a:r>
              <a:rPr lang="ar-IQ" b="1" dirty="0" smtClean="0"/>
              <a:t> </a:t>
            </a:r>
            <a:r>
              <a:rPr lang="ar-IQ" dirty="0" smtClean="0"/>
              <a:t>1 -السداد: تعتبر السداد جزء أساسي في الحوض ولذا يتطلب قدر كبير من العناية، وكذلك يتصف بالتماسك والقدرة العالية على الاحتفاظ بالماء وتحمل ضغطه، ويجب ان نضع في الاعتبار عند انشاء السداد الاتي:</a:t>
            </a:r>
            <a:br>
              <a:rPr lang="ar-IQ" dirty="0" smtClean="0"/>
            </a:br>
            <a:r>
              <a:rPr lang="ar-IQ" dirty="0" smtClean="0"/>
              <a:t> 1 - مناسبة عرض السد لمساحة الحوض فكلما زادت مساحة الحوض زاد عرض السد وهكذا. 2 </a:t>
            </a:r>
            <a:r>
              <a:rPr lang="ar-IQ" dirty="0" smtClean="0"/>
              <a:t>- مناسبة </a:t>
            </a:r>
            <a:r>
              <a:rPr lang="ar-IQ" dirty="0" smtClean="0"/>
              <a:t>عرض </a:t>
            </a:r>
            <a:r>
              <a:rPr lang="ar-IQ" dirty="0" smtClean="0"/>
              <a:t>السد </a:t>
            </a:r>
            <a:r>
              <a:rPr lang="ar-IQ" dirty="0" smtClean="0"/>
              <a:t>للغرض </a:t>
            </a:r>
            <a:r>
              <a:rPr lang="ar-IQ" dirty="0" smtClean="0"/>
              <a:t>من استخدامة.</a:t>
            </a:r>
            <a:endParaRPr lang="en-US" dirty="0"/>
          </a:p>
        </p:txBody>
      </p:sp>
    </p:spTree>
    <p:extLst>
      <p:ext uri="{BB962C8B-B14F-4D97-AF65-F5344CB8AC3E}">
        <p14:creationId xmlns:p14="http://schemas.microsoft.com/office/powerpoint/2010/main" val="410496503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7772400" cy="1470025"/>
          </a:xfrm>
        </p:spPr>
        <p:txBody>
          <a:bodyPr>
            <a:normAutofit fontScale="90000"/>
          </a:bodyPr>
          <a:lstStyle/>
          <a:p>
            <a:pPr algn="justLow" rtl="1"/>
            <a:r>
              <a:rPr lang="ar-IQ" sz="4000" smtClean="0">
                <a:solidFill>
                  <a:prstClr val="black"/>
                </a:solidFill>
              </a:rPr>
              <a:t>فالسد </a:t>
            </a:r>
            <a:r>
              <a:rPr lang="ar-IQ" sz="4000" dirty="0">
                <a:solidFill>
                  <a:prstClr val="black"/>
                </a:solidFill>
              </a:rPr>
              <a:t>الثانوي الفاصل بين </a:t>
            </a:r>
            <a:r>
              <a:rPr lang="ar-IQ" sz="4000" dirty="0" smtClean="0">
                <a:solidFill>
                  <a:prstClr val="black"/>
                </a:solidFill>
              </a:rPr>
              <a:t>الاحواض </a:t>
            </a:r>
            <a:r>
              <a:rPr lang="ar-IQ" sz="4000" dirty="0">
                <a:solidFill>
                  <a:prstClr val="black"/>
                </a:solidFill>
              </a:rPr>
              <a:t>عرضه يكون 5.2 متر، حيث تستخدم هذه </a:t>
            </a:r>
            <a:r>
              <a:rPr lang="ar-IQ" sz="4000" dirty="0" smtClean="0">
                <a:solidFill>
                  <a:prstClr val="black"/>
                </a:solidFill>
              </a:rPr>
              <a:t>السداد </a:t>
            </a:r>
            <a:r>
              <a:rPr lang="ar-IQ" sz="4000" dirty="0">
                <a:solidFill>
                  <a:prstClr val="black"/>
                </a:solidFill>
              </a:rPr>
              <a:t>في مرور المعدات الخفيفة، اما </a:t>
            </a:r>
            <a:r>
              <a:rPr lang="ar-IQ" sz="4000" dirty="0" smtClean="0">
                <a:solidFill>
                  <a:prstClr val="black"/>
                </a:solidFill>
              </a:rPr>
              <a:t>السداد الاساسية</a:t>
            </a:r>
            <a:br>
              <a:rPr lang="ar-IQ" sz="4000" dirty="0" smtClean="0">
                <a:solidFill>
                  <a:prstClr val="black"/>
                </a:solidFill>
              </a:rPr>
            </a:br>
            <a:r>
              <a:rPr lang="ar-IQ" sz="4000" dirty="0" smtClean="0">
                <a:solidFill>
                  <a:prstClr val="black"/>
                </a:solidFill>
              </a:rPr>
              <a:t> </a:t>
            </a:r>
            <a:r>
              <a:rPr lang="ar-IQ" sz="4000" dirty="0">
                <a:solidFill>
                  <a:prstClr val="black"/>
                </a:solidFill>
              </a:rPr>
              <a:t>يقل عرضها عن 5 متر حيث تستخدم لسير السيارات والجرارات المحملة </a:t>
            </a:r>
            <a:r>
              <a:rPr lang="ar-IQ" sz="4000" dirty="0" smtClean="0">
                <a:solidFill>
                  <a:prstClr val="black"/>
                </a:solidFill>
              </a:rPr>
              <a:t>بالاعلاف </a:t>
            </a:r>
            <a:r>
              <a:rPr lang="ar-IQ" sz="4000" dirty="0">
                <a:solidFill>
                  <a:prstClr val="black"/>
                </a:solidFill>
              </a:rPr>
              <a:t>والزريعة والمحصول. 3 </a:t>
            </a:r>
            <a:r>
              <a:rPr lang="ar-IQ" sz="4000" dirty="0" smtClean="0">
                <a:solidFill>
                  <a:prstClr val="black"/>
                </a:solidFill>
              </a:rPr>
              <a:t>- ارتفاع السداد </a:t>
            </a:r>
            <a:r>
              <a:rPr lang="ar-IQ" sz="4000" dirty="0">
                <a:solidFill>
                  <a:prstClr val="black"/>
                </a:solidFill>
              </a:rPr>
              <a:t>بمسافة ال تقل عن 30 سم فوق عمود المياه داخل الحوض</a:t>
            </a:r>
            <a:r>
              <a:rPr lang="ar-IQ" sz="4000" dirty="0" smtClean="0">
                <a:solidFill>
                  <a:prstClr val="black"/>
                </a:solidFill>
              </a:rPr>
              <a:t>.</a:t>
            </a:r>
            <a:br>
              <a:rPr lang="ar-IQ" sz="4000" dirty="0" smtClean="0">
                <a:solidFill>
                  <a:prstClr val="black"/>
                </a:solidFill>
              </a:rPr>
            </a:br>
            <a:r>
              <a:rPr lang="ar-IQ" sz="4000" dirty="0" smtClean="0">
                <a:solidFill>
                  <a:prstClr val="black"/>
                </a:solidFill>
              </a:rPr>
              <a:t> </a:t>
            </a:r>
            <a:r>
              <a:rPr lang="ar-IQ" sz="4000" dirty="0">
                <a:solidFill>
                  <a:prstClr val="black"/>
                </a:solidFill>
              </a:rPr>
              <a:t>4 </a:t>
            </a:r>
            <a:r>
              <a:rPr lang="ar-IQ" sz="4000" dirty="0" smtClean="0">
                <a:solidFill>
                  <a:prstClr val="black"/>
                </a:solidFill>
              </a:rPr>
              <a:t>- ميل السداد يجب </a:t>
            </a:r>
            <a:r>
              <a:rPr lang="ar-IQ" sz="4000" dirty="0">
                <a:solidFill>
                  <a:prstClr val="black"/>
                </a:solidFill>
              </a:rPr>
              <a:t>ان يكون مناسب وتزداد الميول في التربة الرملية</a:t>
            </a:r>
            <a:r>
              <a:rPr lang="ar-IQ" sz="4000" dirty="0" smtClean="0">
                <a:solidFill>
                  <a:prstClr val="black"/>
                </a:solidFill>
              </a:rPr>
              <a:t>.</a:t>
            </a:r>
            <a:br>
              <a:rPr lang="ar-IQ" sz="4000" dirty="0" smtClean="0">
                <a:solidFill>
                  <a:prstClr val="black"/>
                </a:solidFill>
              </a:rPr>
            </a:br>
            <a:r>
              <a:rPr lang="ar-IQ" sz="4000" dirty="0" smtClean="0">
                <a:solidFill>
                  <a:prstClr val="black"/>
                </a:solidFill>
              </a:rPr>
              <a:t> </a:t>
            </a:r>
            <a:r>
              <a:rPr lang="ar-IQ" sz="4000" dirty="0">
                <a:solidFill>
                  <a:prstClr val="black"/>
                </a:solidFill>
              </a:rPr>
              <a:t>5 </a:t>
            </a:r>
            <a:r>
              <a:rPr lang="ar-IQ" sz="4000" dirty="0" smtClean="0">
                <a:solidFill>
                  <a:prstClr val="black"/>
                </a:solidFill>
              </a:rPr>
              <a:t>– كبس السداد </a:t>
            </a:r>
            <a:r>
              <a:rPr lang="ar-IQ" sz="4000" dirty="0">
                <a:solidFill>
                  <a:prstClr val="black"/>
                </a:solidFill>
              </a:rPr>
              <a:t>بواسطة </a:t>
            </a:r>
            <a:r>
              <a:rPr lang="ar-IQ" sz="4000" dirty="0" smtClean="0">
                <a:solidFill>
                  <a:prstClr val="black"/>
                </a:solidFill>
              </a:rPr>
              <a:t>الات كبس التربة </a:t>
            </a:r>
            <a:r>
              <a:rPr lang="ar-IQ" sz="4000" dirty="0">
                <a:solidFill>
                  <a:prstClr val="black"/>
                </a:solidFill>
              </a:rPr>
              <a:t>وهو من العمليات التي تطيل فترة عمر </a:t>
            </a:r>
            <a:r>
              <a:rPr lang="ar-IQ" sz="4000" dirty="0" smtClean="0">
                <a:solidFill>
                  <a:prstClr val="black"/>
                </a:solidFill>
              </a:rPr>
              <a:t>السد.</a:t>
            </a:r>
            <a:endParaRPr lang="en-US" dirty="0"/>
          </a:p>
        </p:txBody>
      </p:sp>
    </p:spTree>
    <p:extLst>
      <p:ext uri="{BB962C8B-B14F-4D97-AF65-F5344CB8AC3E}">
        <p14:creationId xmlns:p14="http://schemas.microsoft.com/office/powerpoint/2010/main" val="24525817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153400" cy="1603375"/>
          </a:xfrm>
        </p:spPr>
        <p:txBody>
          <a:bodyPr>
            <a:normAutofit fontScale="90000"/>
          </a:bodyPr>
          <a:lstStyle/>
          <a:p>
            <a:pPr algn="justLow" rtl="1"/>
            <a:r>
              <a:rPr lang="ar-IQ" b="1" dirty="0" smtClean="0"/>
              <a:t>2 - قاع الحوض</a:t>
            </a:r>
            <a:r>
              <a:rPr lang="ar-IQ" dirty="0" smtClean="0"/>
              <a:t>: </a:t>
            </a:r>
            <a:br>
              <a:rPr lang="ar-IQ" dirty="0" smtClean="0"/>
            </a:br>
            <a:r>
              <a:rPr lang="ar-IQ" dirty="0" smtClean="0"/>
              <a:t>يجب ان يراعى عند تخطيط قاع الحوض امكانية تجفيف هذه الاحواض تماما عند الحاجة لسهولة الخدمة، كما يجب عمل قناة في القاع تسمى الخبو. وقد يكون الخبو في الوسط ويتفرع منه عدة قنوات فرعية، ويكون اتجاه ميولها الى القناة </a:t>
            </a:r>
            <a:r>
              <a:rPr lang="ar-IQ" smtClean="0"/>
              <a:t>الوسطية والاتجاه </a:t>
            </a:r>
            <a:r>
              <a:rPr lang="ar-IQ" dirty="0" smtClean="0"/>
              <a:t>العام من فتحة الري الى فتحة الصرف.</a:t>
            </a:r>
            <a:br>
              <a:rPr lang="ar-IQ" dirty="0" smtClean="0"/>
            </a:br>
            <a:r>
              <a:rPr lang="ar-IQ" dirty="0" smtClean="0"/>
              <a:t> </a:t>
            </a:r>
            <a:endParaRPr lang="en-US" dirty="0"/>
          </a:p>
        </p:txBody>
      </p:sp>
    </p:spTree>
    <p:extLst>
      <p:ext uri="{BB962C8B-B14F-4D97-AF65-F5344CB8AC3E}">
        <p14:creationId xmlns:p14="http://schemas.microsoft.com/office/powerpoint/2010/main" val="115678668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0"/>
            <a:ext cx="7772400" cy="1470025"/>
          </a:xfrm>
        </p:spPr>
        <p:txBody>
          <a:bodyPr>
            <a:normAutofit fontScale="90000"/>
          </a:bodyPr>
          <a:lstStyle/>
          <a:p>
            <a:r>
              <a:rPr lang="ar-IQ" sz="4000" dirty="0">
                <a:solidFill>
                  <a:prstClr val="black"/>
                </a:solidFill>
              </a:rPr>
              <a:t>3 </a:t>
            </a:r>
            <a:r>
              <a:rPr lang="ar-IQ" sz="4000" dirty="0" smtClean="0">
                <a:solidFill>
                  <a:prstClr val="black"/>
                </a:solidFill>
              </a:rPr>
              <a:t>- بوابة </a:t>
            </a:r>
            <a:r>
              <a:rPr lang="ar-IQ" sz="4000" dirty="0">
                <a:solidFill>
                  <a:prstClr val="black"/>
                </a:solidFill>
              </a:rPr>
              <a:t>الري هناك أنظمة كثيرة </a:t>
            </a:r>
            <a:r>
              <a:rPr lang="ar-IQ" sz="4000" dirty="0" smtClean="0">
                <a:solidFill>
                  <a:prstClr val="black"/>
                </a:solidFill>
              </a:rPr>
              <a:t>إنشاء </a:t>
            </a:r>
            <a:r>
              <a:rPr lang="ar-IQ" sz="4000" dirty="0">
                <a:solidFill>
                  <a:prstClr val="black"/>
                </a:solidFill>
              </a:rPr>
              <a:t>بوابة الري، فيمكن ان تكون عبارة عن لوح حديدي يتم رفعه من </a:t>
            </a:r>
            <a:r>
              <a:rPr lang="ar-IQ" sz="4000" dirty="0" smtClean="0">
                <a:solidFill>
                  <a:prstClr val="black"/>
                </a:solidFill>
              </a:rPr>
              <a:t/>
            </a:r>
            <a:br>
              <a:rPr lang="ar-IQ" sz="4000" dirty="0" smtClean="0">
                <a:solidFill>
                  <a:prstClr val="black"/>
                </a:solidFill>
              </a:rPr>
            </a:br>
            <a:r>
              <a:rPr lang="ar-IQ" sz="4000" dirty="0" smtClean="0">
                <a:solidFill>
                  <a:prstClr val="black"/>
                </a:solidFill>
              </a:rPr>
              <a:t>أعلى</a:t>
            </a:r>
            <a:r>
              <a:rPr lang="ar-IQ" sz="4000" dirty="0">
                <a:solidFill>
                  <a:prstClr val="black"/>
                </a:solidFill>
              </a:rPr>
              <a:t>، ويمكن ان تكون من </a:t>
            </a:r>
            <a:r>
              <a:rPr lang="ar-IQ" sz="4000" dirty="0" smtClean="0">
                <a:solidFill>
                  <a:prstClr val="black"/>
                </a:solidFill>
              </a:rPr>
              <a:t>الخشب.</a:t>
            </a:r>
            <a:endParaRPr lang="en-US" dirty="0"/>
          </a:p>
        </p:txBody>
      </p:sp>
      <p:sp>
        <p:nvSpPr>
          <p:cNvPr id="4" name="Rectangle 3"/>
          <p:cNvSpPr/>
          <p:nvPr/>
        </p:nvSpPr>
        <p:spPr>
          <a:xfrm>
            <a:off x="838200" y="2209800"/>
            <a:ext cx="7543800" cy="3970318"/>
          </a:xfrm>
          <a:prstGeom prst="rect">
            <a:avLst/>
          </a:prstGeom>
        </p:spPr>
        <p:txBody>
          <a:bodyPr wrap="square">
            <a:spAutoFit/>
          </a:bodyPr>
          <a:lstStyle/>
          <a:p>
            <a:pPr algn="justLow" rtl="1"/>
            <a:r>
              <a:rPr lang="ar-IQ" sz="3600" dirty="0" smtClean="0"/>
              <a:t>وكلها انواع قد تستخدم على شرط ان تقوم البوابة بإيفاء الغرض منها وهى: </a:t>
            </a:r>
          </a:p>
          <a:p>
            <a:pPr algn="justLow" rtl="1"/>
            <a:r>
              <a:rPr lang="ar-IQ" sz="3600" dirty="0" smtClean="0"/>
              <a:t>- ان تضمن امداد منتظم للمياه </a:t>
            </a:r>
          </a:p>
          <a:p>
            <a:pPr marL="342900" indent="-342900" algn="justLow" rtl="1">
              <a:buFontTx/>
              <a:buChar char="-"/>
            </a:pPr>
            <a:r>
              <a:rPr lang="ar-IQ" sz="3600" dirty="0" smtClean="0"/>
              <a:t>ان تضمن عدم هروب الاسماك من األحواض </a:t>
            </a:r>
          </a:p>
          <a:p>
            <a:pPr marL="342900" indent="-342900" algn="justLow" rtl="1">
              <a:buFontTx/>
              <a:buChar char="-"/>
            </a:pPr>
            <a:r>
              <a:rPr lang="ar-IQ" sz="3600" dirty="0" smtClean="0"/>
              <a:t>ان تضمن عدم دخول أسماك غريبة الى الاحواض </a:t>
            </a:r>
          </a:p>
          <a:p>
            <a:pPr marL="342900" indent="-342900" algn="justLow" rtl="1">
              <a:buFontTx/>
              <a:buChar char="-"/>
            </a:pPr>
            <a:r>
              <a:rPr lang="ar-IQ" sz="3600" dirty="0" smtClean="0"/>
              <a:t>ان لايحدث لها انهيار في أي وقت</a:t>
            </a:r>
            <a:endParaRPr lang="en-US" sz="3600" dirty="0"/>
          </a:p>
        </p:txBody>
      </p:sp>
    </p:spTree>
    <p:extLst>
      <p:ext uri="{BB962C8B-B14F-4D97-AF65-F5344CB8AC3E}">
        <p14:creationId xmlns:p14="http://schemas.microsoft.com/office/powerpoint/2010/main" val="2035648797"/>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282</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ويمكن تقدير كمية المياه التي تحتاج إليها المزرعة من المعادلة التالية:  مساحة األحوض × عمق المياه باألحواض ( + ) نسبة الفقد اليومي × مدة التربية  2- الموقع المناسب للمزرعة، حيث يراعى اختيار موقع قريب من مصادر المياه. ركائز عملية االستزراع السمكي أشكال استزراع األسماك أوال: المزارع السمكية هي عبارة عن أحواض توضع فيها الزريعة السمكية داخل المياه المناسبة لمعيشتها، وقد تكون خراسانية أو ترابية القاع، وتسمح الاحواض بالتحكم في دخول وامدادها خلال مراحل التربية والنمو بالتغذية والرعاية المناسبة.</vt:lpstr>
      <vt:lpstr>حجم الاحواض:  يتوقف حجم الحوض في المزرعة السمكية على طبوغرافية الارض ومصدر المياه و طبيعة الانتاج ورأس المال المستثمر في المشروع، فأحواض حضانة الاسماك تكون صغيرة الحجم لان الاسماك المرباةلا تحتاج الى حيز كبير، كما أن أحواض التسمين تكون أكبر الاحواض بالمزرعة</vt:lpstr>
      <vt:lpstr>حيث أن عدد الاسماك بها كبير وحجمها كبير وتحتاج الى مساحة كافية لنموها وامدادها بالاوكسجين. وعموما فان هناك مميزات لكل من الاحواض الصغيرة وكذلك لالاحواض الكبيرة.   مميزات األحواض الصغيرة:  1 - سهولة التشييد والصيانة.  2 - سهولة ادارتها خاصة عند معاملة الاسماك في حالة الامراض.  3 - سهولة التغذية.  4 - سهولة وسرعة صرفها.  5 - عمليات جمع المحصول تكون سهلة.</vt:lpstr>
      <vt:lpstr>مميزات الاحواض الكبيرة : 1 - تكاليف الانشاء قليلة بالنسبة لوحدة المساحة. 2 - تهوية الاحواض عالية.  ومن عيوبها:  1 - صعوبة ادارتها.  2 - صعوبة صرف الماء بها بسرعة.  3 - صعوبة جمع المحصول.   4 - واجماال فان مميزات كل منها عيوب للاخرى.</vt:lpstr>
      <vt:lpstr>مكونات الحوض:  1 -السداد: تعتبر السداد جزء أساسي في الحوض ولذا يتطلب قدر كبير من العناية، وكذلك يتصف بالتماسك والقدرة العالية على الاحتفاظ بالماء وتحمل ضغطه، ويجب ان نضع في الاعتبار عند انشاء السداد الاتي:  1 - مناسبة عرض السد لمساحة الحوض فكلما زادت مساحة الحوض زاد عرض السد وهكذا. 2 - مناسبة عرض السد للغرض من استخدامة.</vt:lpstr>
      <vt:lpstr>فالسد الثانوي الفاصل بين الاحواض عرضه يكون 5.2 متر، حيث تستخدم هذه السداد في مرور المعدات الخفيفة، اما السداد الاساسية  يقل عرضها عن 5 متر حيث تستخدم لسير السيارات والجرارات المحملة بالاعلاف والزريعة والمحصول. 3 - ارتفاع السداد بمسافة ال تقل عن 30 سم فوق عمود المياه داخل الحوض.  4 - ميل السداد يجب ان يكون مناسب وتزداد الميول في التربة الرملية.  5 – كبس السداد بواسطة الات كبس التربة وهو من العمليات التي تطيل فترة عمر السد.</vt:lpstr>
      <vt:lpstr>2 - قاع الحوض:  يجب ان يراعى عند تخطيط قاع الحوض امكانية تجفيف هذه الاحواض تماما عند الحاجة لسهولة الخدمة، كما يجب عمل قناة في القاع تسمى الخبو. وقد يكون الخبو في الوسط ويتفرع منه عدة قنوات فرعية، ويكون اتجاه ميولها الى القناة الوسطية والاتجاه العام من فتحة الري الى فتحة الصرف.  </vt:lpstr>
      <vt:lpstr>3 - بوابة الري هناك أنظمة كثيرة إنشاء بوابة الري، فيمكن ان تكون عبارة عن لوح حديدي يتم رفعه من  أعلى، ويمكن ان تكون من الخشب.</vt:lpstr>
      <vt:lpstr>4 - بوابة الصرف:  ومن المهم بمكان عند انشاء بوابة الصرف ان نضع في الاعتبار صرف مياه الحوض في أقل وقت ممكن ولذلك ينبغي ان يتناسب قطر انبوب الصرف مع حجم الحوض ولها نفس شروط بوابة الري بالطبع.</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14</cp:revision>
  <dcterms:created xsi:type="dcterms:W3CDTF">2022-05-25T19:01:39Z</dcterms:created>
  <dcterms:modified xsi:type="dcterms:W3CDTF">2022-05-26T06:17:32Z</dcterms:modified>
</cp:coreProperties>
</file>